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  <p:italic r:id="rId19"/>
      <p:boldItalic r:id="rId20"/>
    </p:embeddedFont>
    <p:embeddedFont>
      <p:font typeface="Source Code Pro SemiBol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0RmOCVi+zhZkVXQu8QfBWVrts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22" Type="http://schemas.openxmlformats.org/officeDocument/2006/relationships/font" Target="fonts/SourceCodeProSemiBold-bold.fntdata"/><Relationship Id="rId21" Type="http://schemas.openxmlformats.org/officeDocument/2006/relationships/font" Target="fonts/SourceCodeProSemiBold-regular.fntdata"/><Relationship Id="rId24" Type="http://schemas.openxmlformats.org/officeDocument/2006/relationships/font" Target="fonts/SourceCodeProSemiBold-boldItalic.fntdata"/><Relationship Id="rId23" Type="http://schemas.openxmlformats.org/officeDocument/2006/relationships/font" Target="fonts/SourceCodePr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AmaticSC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19" Type="http://schemas.openxmlformats.org/officeDocument/2006/relationships/font" Target="fonts/SourceCodePro-italic.fntdata"/><Relationship Id="rId18" Type="http://schemas.openxmlformats.org/officeDocument/2006/relationships/font" Target="fonts/SourceCode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5eebd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375eebd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75eebd1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375eebd1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9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3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2" name="Google Shape;42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660250" y="367675"/>
            <a:ext cx="756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s" sz="8000"/>
              <a:t>Re</a:t>
            </a:r>
            <a:r>
              <a:rPr lang="es"/>
              <a:t>staurants recommendator</a:t>
            </a:r>
            <a:endParaRPr sz="8000"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1581325" y="3958925"/>
            <a:ext cx="59562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70"/>
              <a:buNone/>
            </a:pPr>
            <a:r>
              <a:rPr b="1" lang="es">
                <a:solidFill>
                  <a:srgbClr val="000000"/>
                </a:solidFill>
              </a:rPr>
              <a:t>Mariloy Hernández, Jesus Antonio, Jesus Molina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b="1" lang="es">
                <a:solidFill>
                  <a:srgbClr val="000000"/>
                </a:solidFill>
              </a:rPr>
              <a:t>&amp; Karla Plazas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64139" t="0"/>
          <a:stretch/>
        </p:blipFill>
        <p:spPr>
          <a:xfrm>
            <a:off x="1395050" y="166700"/>
            <a:ext cx="1368252" cy="172870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st="9525">
              <a:srgbClr val="9E9E9E">
                <a:alpha val="95686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27330" l="0" r="0" t="33127"/>
          <a:stretch/>
        </p:blipFill>
        <p:spPr>
          <a:xfrm>
            <a:off x="0" y="2742150"/>
            <a:ext cx="9143994" cy="24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94710" cy="274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699" y="0"/>
            <a:ext cx="4096295" cy="27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6">
            <a:alphaModFix/>
          </a:blip>
          <a:srcRect b="0" l="15414" r="5576" t="0"/>
          <a:stretch/>
        </p:blipFill>
        <p:spPr>
          <a:xfrm>
            <a:off x="6291000" y="13950"/>
            <a:ext cx="2853000" cy="27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0" y="1321275"/>
            <a:ext cx="9144000" cy="3178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>
            <p:ph idx="4294967295" type="ctrTitle"/>
          </p:nvPr>
        </p:nvSpPr>
        <p:spPr>
          <a:xfrm>
            <a:off x="311700" y="161450"/>
            <a:ext cx="852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s" sz="53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San Francisco</a:t>
            </a:r>
            <a:endParaRPr b="1" i="0" sz="53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3250"/>
            <a:ext cx="715950" cy="7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1510025" y="1420525"/>
            <a:ext cx="3649200" cy="55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than 4,300 restaurants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510025" y="2106325"/>
            <a:ext cx="3649200" cy="55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Total area: 600.7km²</a:t>
            </a:r>
            <a:endParaRPr b="0" i="0" sz="9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510025" y="2792125"/>
            <a:ext cx="3649200" cy="55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Land: 121km², Water: 479.7km²</a:t>
            </a:r>
            <a:endParaRPr b="0" i="0" sz="9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75" y="2163400"/>
            <a:ext cx="931501" cy="109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6064600" y="1420525"/>
            <a:ext cx="2665500" cy="558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 Restraint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3075" y="674117"/>
            <a:ext cx="1045725" cy="69540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6064600" y="2106325"/>
            <a:ext cx="2714400" cy="558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 many options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064600" y="2792125"/>
            <a:ext cx="2714400" cy="558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Location &amp; Preferences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510025" y="3477925"/>
            <a:ext cx="3649200" cy="82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Tourism: 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2019:around 26M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2022: 21M </a:t>
            </a:r>
            <a:r>
              <a:rPr b="1" i="0" lang="es" sz="10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*</a:t>
            </a: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Forecast</a:t>
            </a:r>
            <a:r>
              <a:rPr b="1" i="0" lang="es" sz="10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088750" y="3477925"/>
            <a:ext cx="2714400" cy="824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is the best option &amp; the best route?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063" y="3447225"/>
            <a:ext cx="750326" cy="7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0" y="1085675"/>
            <a:ext cx="2831400" cy="52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5eebd163_0_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what questions do we want to solve</a:t>
            </a:r>
            <a:endParaRPr/>
          </a:p>
        </p:txBody>
      </p:sp>
      <p:pic>
        <p:nvPicPr>
          <p:cNvPr id="91" name="Google Shape;91;g1375eebd16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450" y="259150"/>
            <a:ext cx="1462549" cy="14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75eebd163_0_5"/>
          <p:cNvSpPr/>
          <p:nvPr/>
        </p:nvSpPr>
        <p:spPr>
          <a:xfrm>
            <a:off x="0" y="1321275"/>
            <a:ext cx="9144000" cy="3178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375eebd163_0_5"/>
          <p:cNvSpPr txBox="1"/>
          <p:nvPr>
            <p:ph idx="4294967295" type="ctrTitle"/>
          </p:nvPr>
        </p:nvSpPr>
        <p:spPr>
          <a:xfrm>
            <a:off x="311700" y="161450"/>
            <a:ext cx="852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s" sz="5300"/>
              <a:t>main questions</a:t>
            </a:r>
            <a:endParaRPr b="1" i="0" sz="53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8" name="Google Shape;98;g1375eebd163_0_5"/>
          <p:cNvSpPr/>
          <p:nvPr/>
        </p:nvSpPr>
        <p:spPr>
          <a:xfrm>
            <a:off x="0" y="1085675"/>
            <a:ext cx="2831400" cy="52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How Does the Restaurants Recommendator work?</a:t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472463">
            <a:off x="5866500" y="380625"/>
            <a:ext cx="1159975" cy="11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0" y="1321275"/>
            <a:ext cx="9144000" cy="3178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>
            <p:ph idx="4294967295" type="ctrTitle"/>
          </p:nvPr>
        </p:nvSpPr>
        <p:spPr>
          <a:xfrm>
            <a:off x="311700" y="161450"/>
            <a:ext cx="852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s" sz="53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Restaurants recommendator</a:t>
            </a:r>
            <a:endParaRPr b="1" i="0" sz="53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0" y="1085675"/>
            <a:ext cx="2831400" cy="52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1253550" y="1396350"/>
            <a:ext cx="570600" cy="4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1</a:t>
            </a:r>
            <a:endParaRPr b="0" i="0" sz="20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149150" y="1396350"/>
            <a:ext cx="570600" cy="4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2</a:t>
            </a:r>
            <a:endParaRPr b="0" i="0" sz="20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348150" y="1955350"/>
            <a:ext cx="2217300" cy="235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Our model </a:t>
            </a:r>
            <a:r>
              <a:rPr b="1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will select the best restaurants for you</a:t>
            </a: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according to the starting point (close to you) and according with the 3 words you wrote.</a:t>
            </a:r>
            <a:endParaRPr b="0" i="0" sz="13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044750" y="1396350"/>
            <a:ext cx="570600" cy="480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243750" y="1955350"/>
            <a:ext cx="2217300" cy="235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Those restaurants will be </a:t>
            </a:r>
            <a:r>
              <a:rPr b="1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mapped</a:t>
            </a: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 the web page with the </a:t>
            </a:r>
            <a:r>
              <a:rPr b="1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best route</a:t>
            </a: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 you can have your whole day planned with your food for the day while you enjoy your vacations!</a:t>
            </a:r>
            <a:endParaRPr b="0" i="0" sz="13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528750" y="1955350"/>
            <a:ext cx="2217300" cy="235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Enter our web page, select the </a:t>
            </a:r>
            <a:r>
              <a:rPr b="1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starting point</a:t>
            </a: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and </a:t>
            </a:r>
            <a:r>
              <a:rPr b="1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write 3 words</a:t>
            </a: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what you want to have in the restaurant </a:t>
            </a:r>
            <a:endParaRPr b="0" i="0" sz="13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(example: romantic, view, outside).</a:t>
            </a:r>
            <a:endParaRPr b="0" i="0" sz="13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26237" l="69796" r="0" t="0"/>
          <a:stretch/>
        </p:blipFill>
        <p:spPr>
          <a:xfrm>
            <a:off x="7413775" y="46100"/>
            <a:ext cx="1152376" cy="1275174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st="9525">
              <a:srgbClr val="9E9E9E">
                <a:alpha val="95686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Data Source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28115" l="23941" r="29073" t="25047"/>
          <a:stretch/>
        </p:blipFill>
        <p:spPr>
          <a:xfrm>
            <a:off x="2417825" y="578750"/>
            <a:ext cx="785100" cy="78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>
            <a:off x="0" y="1272350"/>
            <a:ext cx="4361100" cy="3683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 txBox="1"/>
          <p:nvPr>
            <p:ph idx="4294967295" type="ctrTitle"/>
          </p:nvPr>
        </p:nvSpPr>
        <p:spPr>
          <a:xfrm>
            <a:off x="311700" y="161450"/>
            <a:ext cx="8520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s" sz="53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data source</a:t>
            </a:r>
            <a:endParaRPr b="1" i="0" sz="53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0" y="1085675"/>
            <a:ext cx="2831400" cy="52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3346" l="4275" r="2950" t="1830"/>
          <a:stretch/>
        </p:blipFill>
        <p:spPr>
          <a:xfrm>
            <a:off x="4442475" y="1410175"/>
            <a:ext cx="4622774" cy="33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